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79" r:id="rId2"/>
    <p:sldId id="256" r:id="rId3"/>
    <p:sldId id="405" r:id="rId4"/>
    <p:sldId id="434" r:id="rId5"/>
    <p:sldId id="316" r:id="rId6"/>
    <p:sldId id="406" r:id="rId7"/>
    <p:sldId id="407" r:id="rId8"/>
    <p:sldId id="324" r:id="rId9"/>
    <p:sldId id="349" r:id="rId10"/>
    <p:sldId id="408" r:id="rId11"/>
    <p:sldId id="409" r:id="rId12"/>
    <p:sldId id="410" r:id="rId13"/>
    <p:sldId id="328" r:id="rId14"/>
    <p:sldId id="334" r:id="rId15"/>
    <p:sldId id="411" r:id="rId16"/>
    <p:sldId id="333" r:id="rId17"/>
    <p:sldId id="318" r:id="rId18"/>
    <p:sldId id="319" r:id="rId19"/>
    <p:sldId id="320" r:id="rId20"/>
    <p:sldId id="321" r:id="rId21"/>
    <p:sldId id="412" r:id="rId22"/>
    <p:sldId id="413" r:id="rId23"/>
    <p:sldId id="326" r:id="rId24"/>
    <p:sldId id="330" r:id="rId25"/>
    <p:sldId id="327" r:id="rId26"/>
    <p:sldId id="331" r:id="rId27"/>
    <p:sldId id="335" r:id="rId28"/>
    <p:sldId id="332" r:id="rId29"/>
    <p:sldId id="430" r:id="rId30"/>
    <p:sldId id="451" r:id="rId31"/>
    <p:sldId id="442" r:id="rId32"/>
    <p:sldId id="383" r:id="rId33"/>
    <p:sldId id="392" r:id="rId34"/>
    <p:sldId id="416" r:id="rId35"/>
    <p:sldId id="431" r:id="rId36"/>
    <p:sldId id="448" r:id="rId37"/>
    <p:sldId id="384" r:id="rId38"/>
    <p:sldId id="429" r:id="rId39"/>
    <p:sldId id="452" r:id="rId40"/>
    <p:sldId id="394" r:id="rId41"/>
    <p:sldId id="400" r:id="rId42"/>
    <p:sldId id="402" r:id="rId43"/>
    <p:sldId id="414" r:id="rId44"/>
    <p:sldId id="389" r:id="rId45"/>
    <p:sldId id="397" r:id="rId46"/>
    <p:sldId id="399" r:id="rId47"/>
    <p:sldId id="390" r:id="rId48"/>
    <p:sldId id="381" r:id="rId49"/>
    <p:sldId id="436" r:id="rId50"/>
    <p:sldId id="437" r:id="rId51"/>
    <p:sldId id="438" r:id="rId52"/>
    <p:sldId id="440" r:id="rId53"/>
    <p:sldId id="441" r:id="rId54"/>
    <p:sldId id="432" r:id="rId55"/>
    <p:sldId id="337" r:id="rId56"/>
    <p:sldId id="339" r:id="rId57"/>
    <p:sldId id="426" r:id="rId58"/>
    <p:sldId id="428" r:id="rId59"/>
    <p:sldId id="427" r:id="rId60"/>
    <p:sldId id="395" r:id="rId61"/>
    <p:sldId id="382" r:id="rId62"/>
    <p:sldId id="387" r:id="rId63"/>
    <p:sldId id="424" r:id="rId64"/>
    <p:sldId id="423" r:id="rId65"/>
    <p:sldId id="386" r:id="rId66"/>
    <p:sldId id="419" r:id="rId67"/>
    <p:sldId id="418" r:id="rId68"/>
    <p:sldId id="453" r:id="rId69"/>
    <p:sldId id="422" r:id="rId70"/>
    <p:sldId id="385" r:id="rId71"/>
    <p:sldId id="425" r:id="rId72"/>
    <p:sldId id="417" r:id="rId73"/>
    <p:sldId id="420" r:id="rId74"/>
    <p:sldId id="421" r:id="rId75"/>
    <p:sldId id="443" r:id="rId76"/>
    <p:sldId id="445" r:id="rId77"/>
    <p:sldId id="446" r:id="rId78"/>
    <p:sldId id="449" r:id="rId79"/>
    <p:sldId id="450" r:id="rId80"/>
    <p:sldId id="415" r:id="rId81"/>
    <p:sldId id="314" r:id="rId82"/>
    <p:sldId id="38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0" autoAdjust="0"/>
    <p:restoredTop sz="86370" autoAdjust="0"/>
  </p:normalViewPr>
  <p:slideViewPr>
    <p:cSldViewPr snapToGrid="0">
      <p:cViewPr varScale="1">
        <p:scale>
          <a:sx n="97" d="100"/>
          <a:sy n="97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r>
              <a:rPr lang="en-US" dirty="0"/>
              <a:t>(Interesting sidenote: the newline “character” to Regex is actually 2 characters: carriage return + line feed. Be careful assuming newline = 1 character.)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1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REGEXP_LIKE is the only function that is exclusive to the WHERE 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1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REGEXP_LIKE can also be used in a CHECK constraint to enforce a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58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AB490D-0A77-6E74-C81D-CB2C53EBEB15}"/>
              </a:ext>
            </a:extLst>
          </p:cNvPr>
          <p:cNvGrpSpPr/>
          <p:nvPr/>
        </p:nvGrpSpPr>
        <p:grpSpPr>
          <a:xfrm>
            <a:off x="5795318" y="2716289"/>
            <a:ext cx="5585255" cy="3220694"/>
            <a:chOff x="5795318" y="2716289"/>
            <a:chExt cx="5585255" cy="3220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BDD24E-408A-97C2-0584-30C26B3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42" y="3317608"/>
              <a:ext cx="2247900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38" y="2688993"/>
            <a:ext cx="3409950" cy="1724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720" y="4592353"/>
            <a:ext cx="3495675" cy="1685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06013" y="2868328"/>
            <a:ext cx="398508" cy="43313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5D8D6B-C373-1E48-2230-E4DC64298974}"/>
              </a:ext>
            </a:extLst>
          </p:cNvPr>
          <p:cNvSpPr txBox="1"/>
          <p:nvPr/>
        </p:nvSpPr>
        <p:spPr>
          <a:xfrm>
            <a:off x="3827666" y="5226850"/>
            <a:ext cx="1411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'M[AEI]D'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015569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D48A0-BA7A-4C48-A22F-ECCAFBDDC07A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88A3BC-77B4-6EDD-A583-5B5C1753B82C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850A1-E8BA-978C-60C8-A3D56B83AF1C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199DE-00ED-2E4D-6FA2-29DDCBE3F702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236171-CBCD-E679-ACEF-C5882D6B858B}"/>
              </a:ext>
            </a:extLst>
          </p:cNvPr>
          <p:cNvCxnSpPr>
            <a:cxnSpLocks/>
          </p:cNvCxnSpPr>
          <p:nvPr/>
        </p:nvCxnSpPr>
        <p:spPr>
          <a:xfrm flipV="1"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59E3B-EC6C-7C9F-0DAD-50AFD0B1215A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F4B87-0114-9906-BCB3-AC977B72E142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433E5-6DAA-2E2C-7565-13E4AFC28B70}"/>
              </a:ext>
            </a:extLst>
          </p:cNvPr>
          <p:cNvCxnSpPr>
            <a:cxnSpLocks/>
          </p:cNvCxnSpPr>
          <p:nvPr/>
        </p:nvCxnSpPr>
        <p:spPr>
          <a:xfrm>
            <a:off x="10528434" y="4049726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A2891-84AD-B48E-8754-2358A19FC937}"/>
              </a:ext>
            </a:extLst>
          </p:cNvPr>
          <p:cNvCxnSpPr>
            <a:cxnSpLocks/>
          </p:cNvCxnSpPr>
          <p:nvPr/>
        </p:nvCxnSpPr>
        <p:spPr>
          <a:xfrm>
            <a:off x="10528434" y="3808352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83EB9-F7D7-45B5-4BBF-9762C69734E4}"/>
              </a:ext>
            </a:extLst>
          </p:cNvPr>
          <p:cNvCxnSpPr>
            <a:cxnSpLocks/>
          </p:cNvCxnSpPr>
          <p:nvPr/>
        </p:nvCxnSpPr>
        <p:spPr>
          <a:xfrm>
            <a:off x="10510398" y="3510192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B5D8A-ED3A-887B-9489-23D4328BC757}"/>
              </a:ext>
            </a:extLst>
          </p:cNvPr>
          <p:cNvCxnSpPr>
            <a:cxnSpLocks/>
          </p:cNvCxnSpPr>
          <p:nvPr/>
        </p:nvCxnSpPr>
        <p:spPr>
          <a:xfrm flipV="1">
            <a:off x="10528434" y="4049726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D9041-D3BE-92C1-3618-B7D84F5278C3}"/>
              </a:ext>
            </a:extLst>
          </p:cNvPr>
          <p:cNvCxnSpPr>
            <a:cxnSpLocks/>
          </p:cNvCxnSpPr>
          <p:nvPr/>
        </p:nvCxnSpPr>
        <p:spPr>
          <a:xfrm flipV="1">
            <a:off x="10528434" y="4038359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9B40F-469C-7E14-B2FD-B455C638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56AFE9-6C26-CEAD-C4F9-50D23338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12D480-54F0-1236-3A17-633DFB7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C1B88-6E91-243B-B899-3B5F237E1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2BFB-33B6-75CB-6653-24BC60F58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DAD7-A245-1EA5-3DBE-9410E6AFC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1CEDE-A181-7D91-1B21-CC809F4B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CE7D-0111-1759-116E-564FFA8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1E13-B424-D5CF-CF36-202087CD8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3" y="2830090"/>
            <a:ext cx="573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55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dirty="0">
                <a:latin typeface="+mn-lt"/>
              </a:rPr>
              <a:t>, 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Is what I have in the 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statement “good enough?”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3473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98627"/>
              </p:ext>
            </p:extLst>
          </p:nvPr>
        </p:nvGraphicFramePr>
        <p:xfrm>
          <a:off x="6096000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mid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</p:cNvCxnSpPr>
          <p:nvPr/>
        </p:nvCxnSpPr>
        <p:spPr>
          <a:xfrm flipV="1">
            <a:off x="4969565" y="4154557"/>
            <a:ext cx="228600" cy="133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4636604" y="5486400"/>
            <a:ext cx="894522" cy="37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8" y="4753010"/>
            <a:ext cx="159595" cy="6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6453036" y="5486400"/>
            <a:ext cx="800403" cy="37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(End)</a:t>
            </a:r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04586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8F8E0-4FFE-44E1-AF23-9385F949A012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5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a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a shorter string with one/more %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F44E-B698-4D5B-8B58-D8E7B655A171}"/>
              </a:ext>
            </a:extLst>
          </p:cNvPr>
          <p:cNvSpPr txBox="1"/>
          <p:nvPr/>
        </p:nvSpPr>
        <p:spPr>
          <a:xfrm>
            <a:off x="1442767" y="2082008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33342-06DE-47F6-8BF7-14539F3037D8}"/>
              </a:ext>
            </a:extLst>
          </p:cNvPr>
          <p:cNvSpPr txBox="1"/>
          <p:nvPr/>
        </p:nvSpPr>
        <p:spPr>
          <a:xfrm>
            <a:off x="1442767" y="2082009"/>
            <a:ext cx="680893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08226"/>
              </p:ext>
            </p:extLst>
          </p:nvPr>
        </p:nvGraphicFramePr>
        <p:xfrm>
          <a:off x="1534026" y="1715012"/>
          <a:ext cx="9123948" cy="36597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 (also 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The newline character is matched as part of the period (.)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4F60B-8712-ADA9-C2DD-34085D59E7C4}"/>
              </a:ext>
            </a:extLst>
          </p:cNvPr>
          <p:cNvSpPr txBox="1"/>
          <p:nvPr/>
        </p:nvSpPr>
        <p:spPr>
          <a:xfrm>
            <a:off x="1052384" y="2408720"/>
            <a:ext cx="10870096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dirty="0"/>
              <a:t> +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'interesting'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original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find_this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[LEN(original)]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[replaced]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[LEN(replaced)]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7FC7C-160F-361D-5BA4-4AB8DF90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84" y="5598509"/>
            <a:ext cx="7169351" cy="705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0B45-1414-477D-9FE8-F3D83820C4E2}"/>
              </a:ext>
            </a:extLst>
          </p:cNvPr>
          <p:cNvSpPr/>
          <p:nvPr/>
        </p:nvSpPr>
        <p:spPr>
          <a:xfrm>
            <a:off x="7424530" y="5598509"/>
            <a:ext cx="725557" cy="7057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B0C6-7F28-6EB4-7534-F7F215EC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96B-544D-E2D8-5B3A-11B709E6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CAD7-046E-5FFE-1B04-689338F9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08E97-098E-4E99-4668-DC31BAB4C459}"/>
              </a:ext>
            </a:extLst>
          </p:cNvPr>
          <p:cNvSpPr txBox="1"/>
          <p:nvPr/>
        </p:nvSpPr>
        <p:spPr>
          <a:xfrm>
            <a:off x="1052384" y="2158198"/>
            <a:ext cx="103014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'sc'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[].Upper)]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AaEeIiOoUu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E14327-3B93-5AE2-45E6-64131DB8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64149"/>
              </p:ext>
            </p:extLst>
          </p:nvPr>
        </p:nvGraphicFramePr>
        <p:xfrm>
          <a:off x="2030895" y="4674300"/>
          <a:ext cx="774920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9127">
                  <a:extLst>
                    <a:ext uri="{9D8B030D-6E8A-4147-A177-3AD203B41FA5}">
                      <a16:colId xmlns:a16="http://schemas.microsoft.com/office/drawing/2014/main" val="1386736557"/>
                    </a:ext>
                  </a:extLst>
                </a:gridCol>
                <a:gridCol w="249209">
                  <a:extLst>
                    <a:ext uri="{9D8B030D-6E8A-4147-A177-3AD203B41FA5}">
                      <a16:colId xmlns:a16="http://schemas.microsoft.com/office/drawing/2014/main" val="2606940213"/>
                    </a:ext>
                  </a:extLst>
                </a:gridCol>
                <a:gridCol w="3159403">
                  <a:extLst>
                    <a:ext uri="{9D8B030D-6E8A-4147-A177-3AD203B41FA5}">
                      <a16:colId xmlns:a16="http://schemas.microsoft.com/office/drawing/2014/main" val="3715492264"/>
                    </a:ext>
                  </a:extLst>
                </a:gridCol>
                <a:gridCol w="2481470">
                  <a:extLst>
                    <a:ext uri="{9D8B030D-6E8A-4147-A177-3AD203B41FA5}">
                      <a16:colId xmlns:a16="http://schemas.microsoft.com/office/drawing/2014/main" val="4801601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[].Upper)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601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915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478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060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115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40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21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6A71-EDE8-5E08-E74B-DCBDB887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56F8EA-0C26-64E1-A1CA-3F595F8CFE15}"/>
              </a:ext>
            </a:extLst>
          </p:cNvPr>
          <p:cNvSpPr txBox="1"/>
          <p:nvPr/>
        </p:nvSpPr>
        <p:spPr>
          <a:xfrm>
            <a:off x="1117333" y="2463972"/>
            <a:ext cx="9720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(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+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OR)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ⁿ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'456-%'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'[0-9][0-9][0-9]-[0-9][0-9][0-9]-9012'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'[0-9][0-9][0-9]-[0-9][0-9][0-9]-0123'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27F4-CBE6-E64C-B999-1A083AA8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EFFC-174A-D560-F1CC-02E9DED8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EC0FDA-DA63-3824-CC4B-390CE19FB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44060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9963D8-BCBA-1067-79FD-DF1E4EC5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49954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046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7B62-2265-E5EA-B078-28BDAC5F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ECCC-A561-A973-4536-6AC8489E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B49C-C26E-6DE4-1074-AC0DD063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C3296-9467-E1E1-9C48-C91062C17D55}"/>
              </a:ext>
            </a:extLst>
          </p:cNvPr>
          <p:cNvSpPr txBox="1"/>
          <p:nvPr/>
        </p:nvSpPr>
        <p:spPr>
          <a:xfrm>
            <a:off x="1117333" y="3018588"/>
            <a:ext cx="621858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  <a:p>
            <a:endParaRPr lang="en-US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3DC6F8-5894-84A5-1FD2-636059DC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61255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361E606-84A7-D189-39E0-321140B7C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37212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6CA2F-175E-64E4-6690-B72C42EB5666}"/>
              </a:ext>
            </a:extLst>
          </p:cNvPr>
          <p:cNvSpPr txBox="1"/>
          <p:nvPr/>
        </p:nvSpPr>
        <p:spPr>
          <a:xfrm>
            <a:off x="1117333" y="3018588"/>
            <a:ext cx="6097656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456-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\d{3}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\d{3}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-(9012|0123)$'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95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987287" y="2718516"/>
            <a:ext cx="10515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'^\d{3}-\d{3}-\d{4}$'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'^\d{3}-\d{3}-\d{4}$'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3" y="2054361"/>
            <a:ext cx="9813084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nᵗʰ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occurrence of a regular expression pattern found within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 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602915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Occurrence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2027679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eturns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80322" y="2690336"/>
            <a:ext cx="92078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627832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9722"/>
              </p:ext>
            </p:extLst>
          </p:nvPr>
        </p:nvGraphicFramePr>
        <p:xfrm>
          <a:off x="1384284" y="4452730"/>
          <a:ext cx="7571831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bob@fabrikam.net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contoso.co.in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F51E6-884E-5A34-B0F2-8C8105BE5BF1}"/>
              </a:ext>
            </a:extLst>
          </p:cNvPr>
          <p:cNvSpPr txBox="1"/>
          <p:nvPr/>
        </p:nvSpPr>
        <p:spPr>
          <a:xfrm>
            <a:off x="1084698" y="2692322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'(\1) \2-\3'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Pretty_Format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0D00D5-DF60-619F-4AAB-DB31AE560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5733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Pretty_Format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(345) 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(456) 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063080-B858-CA73-1073-5055FAEAECEF}"/>
              </a:ext>
            </a:extLst>
          </p:cNvPr>
          <p:cNvSpPr txBox="1"/>
          <p:nvPr/>
        </p:nvSpPr>
        <p:spPr>
          <a:xfrm>
            <a:off x="7680959" y="459102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2047419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>
                <a:solidFill>
                  <a:srgbClr val="333333"/>
                </a:solidFill>
                <a:latin typeface="SegoeUI"/>
              </a:rPr>
              <a:t>Returns an in-string replacement of a regular expression pattern, with another regular expression pattern.</a:t>
            </a:r>
            <a:endParaRPr lang="en-US" sz="20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ACABD-E3D5-3CBC-5107-3725E5E4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729-06F8-501F-0E88-76CC7A3B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BEBB-3C14-4DCE-CFA2-97B2A0DEBCC0}"/>
              </a:ext>
            </a:extLst>
          </p:cNvPr>
          <p:cNvSpPr txBox="1"/>
          <p:nvPr/>
        </p:nvSpPr>
        <p:spPr>
          <a:xfrm>
            <a:off x="1080322" y="2687614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'(XXX) XXX-\3'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DataMask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3BC61-7F88-3FE7-9FBA-D21E9CA6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75852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DataMask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XXX-7890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XXX-8901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1851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88752D-67F9-C85B-49B5-CB4EFAC6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47419"/>
            <a:ext cx="10233722" cy="427539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an in-string replacement of a regular expression pattern, with another regular expression pattern.</a:t>
            </a:r>
          </a:p>
        </p:txBody>
      </p:sp>
    </p:spTree>
    <p:extLst>
      <p:ext uri="{BB962C8B-B14F-4D97-AF65-F5344CB8AC3E}">
        <p14:creationId xmlns:p14="http://schemas.microsoft.com/office/powerpoint/2010/main" val="922003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47419"/>
            <a:ext cx="10233722" cy="427539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an in-string replacement of a regular expression pattern, with another regular expression pattern.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84698" y="2692322"/>
            <a:ext cx="10324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'^\d{3}-\d{3}-\d{4}$'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'✔️'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'^\d{3}-\d{3}-\d{4}$'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'✔️'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B25C23-798E-FDA7-1909-854E97ADF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9131"/>
              </p:ext>
            </p:extLst>
          </p:nvPr>
        </p:nvGraphicFramePr>
        <p:xfrm>
          <a:off x="5377069" y="4429146"/>
          <a:ext cx="4646544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0112">
                  <a:extLst>
                    <a:ext uri="{9D8B030D-6E8A-4147-A177-3AD203B41FA5}">
                      <a16:colId xmlns:a16="http://schemas.microsoft.com/office/drawing/2014/main" val="3392682176"/>
                    </a:ext>
                  </a:extLst>
                </a:gridCol>
                <a:gridCol w="2057755">
                  <a:extLst>
                    <a:ext uri="{9D8B030D-6E8A-4147-A177-3AD203B41FA5}">
                      <a16:colId xmlns:a16="http://schemas.microsoft.com/office/drawing/2014/main" val="2411415384"/>
                    </a:ext>
                  </a:extLst>
                </a:gridCol>
                <a:gridCol w="818677">
                  <a:extLst>
                    <a:ext uri="{9D8B030D-6E8A-4147-A177-3AD203B41FA5}">
                      <a16:colId xmlns:a16="http://schemas.microsoft.com/office/drawing/2014/main" val="6701533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  <a:latin typeface="+mn-lt"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+mn-lt"/>
                        </a:rPr>
                        <a:t>(No column name)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  <a:latin typeface="+mn-lt"/>
                        </a:rPr>
                        <a:t>isValid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3096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(Valid)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3172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(Valid)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4155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(Valid)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605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(Valid)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93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567-890-124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+mn-lt"/>
                        </a:rPr>
                        <a:t>567-890-124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493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385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1663B9-4395-5665-CDFB-42A8EC514AF9}"/>
              </a:ext>
            </a:extLst>
          </p:cNvPr>
          <p:cNvSpPr txBox="1"/>
          <p:nvPr/>
        </p:nvSpPr>
        <p:spPr>
          <a:xfrm>
            <a:off x="1196005" y="2871639"/>
            <a:ext cx="713298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49698"/>
              </p:ext>
            </p:extLst>
          </p:nvPr>
        </p:nvGraphicFramePr>
        <p:xfrm>
          <a:off x="1534026" y="1715012"/>
          <a:ext cx="9123948" cy="4514036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 (also 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The newline character is matched as part of the period (.)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x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strike="sng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Ignores whitespace characters.</a:t>
                      </a:r>
                      <a:r>
                        <a:rPr lang="en-US" sz="2000" b="0" i="0" strike="no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 (not supported in SQL Server)</a:t>
                      </a:r>
                      <a:endParaRPr lang="en-US" sz="2000" strike="noStrike" baseline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48963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0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g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Toggles whether to find all matches or just first </a:t>
                      </a:r>
                      <a:r>
                        <a:rPr lang="en-US" sz="2000" b="0" i="0" strike="no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(not supported in SQL Server)</a:t>
                      </a:r>
                      <a:endParaRPr lang="en-US" sz="2000" strike="noStrike" baseline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551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6D7B-9375-A436-14CA-26BDE0B2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= forgiving; </a:t>
            </a:r>
            <a:r>
              <a:rPr lang="en-US" sz="4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= 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DFD3-7876-CE5A-7604-485FA8DFAEF4}"/>
              </a:ext>
            </a:extLst>
          </p:cNvPr>
          <p:cNvSpPr txBox="1"/>
          <p:nvPr/>
        </p:nvSpPr>
        <p:spPr>
          <a:xfrm>
            <a:off x="2623930" y="1898374"/>
            <a:ext cx="6944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123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'1%'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'123 LIKE `1%`'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123 LIKE `1%`</a:t>
            </a:r>
            <a:endParaRPr lang="en-US" dirty="0">
              <a:solidFill>
                <a:schemeClr val="accent2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123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'^1.*'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'123 REGEXP_LIKE `^1.*`'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Msg 8116, Level 16, State 1, Line 20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 data type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int is invalid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argument 1 of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1824-8BF9-1708-4088-982BC905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8" y="2615026"/>
            <a:ext cx="1192695" cy="41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5BDE2-EBA9-07B1-316A-E06AD533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7" y="4556469"/>
            <a:ext cx="1192695" cy="41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C5231-F4D0-029B-3EA9-1824870E819C}"/>
              </a:ext>
            </a:extLst>
          </p:cNvPr>
          <p:cNvSpPr txBox="1"/>
          <p:nvPr/>
        </p:nvSpPr>
        <p:spPr>
          <a:xfrm>
            <a:off x="1003852" y="3200400"/>
            <a:ext cx="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en-US" sz="4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FFDE0-7913-5F49-7A06-8906052A7529}"/>
              </a:ext>
            </a:extLst>
          </p:cNvPr>
          <p:cNvCxnSpPr>
            <a:cxnSpLocks/>
          </p:cNvCxnSpPr>
          <p:nvPr/>
        </p:nvCxnSpPr>
        <p:spPr>
          <a:xfrm flipV="1">
            <a:off x="1729409" y="2395330"/>
            <a:ext cx="815008" cy="80507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75834-B79F-5201-3436-0107C3EF49D3}"/>
              </a:ext>
            </a:extLst>
          </p:cNvPr>
          <p:cNvCxnSpPr>
            <a:cxnSpLocks/>
          </p:cNvCxnSpPr>
          <p:nvPr/>
        </p:nvCxnSpPr>
        <p:spPr>
          <a:xfrm>
            <a:off x="1729409" y="3723620"/>
            <a:ext cx="815008" cy="33154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73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31" y="2186535"/>
            <a:ext cx="5125165" cy="155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DE1B1-7D96-4695-9CA9-8981A556F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9" y="1755591"/>
            <a:ext cx="5934903" cy="4267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236259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236259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86819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192519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166779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Introduced to some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102172</TotalTime>
  <Words>7372</Words>
  <Application>Microsoft Office PowerPoint</Application>
  <PresentationFormat>Widescreen</PresentationFormat>
  <Paragraphs>981</Paragraphs>
  <Slides>82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LIKE, Questions?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'sc']] )</vt:lpstr>
      <vt:lpstr>REGEXP_COUNT    ( string, RegExPtrn [,startPos = 1 [,flags = 'sc']] )</vt:lpstr>
      <vt:lpstr>REGEXP_LIKE(string, RegExPtrn [,flags='sc'])</vt:lpstr>
      <vt:lpstr>REGEXP_LIKE(string, RegExPtrn [,flags='sc'])</vt:lpstr>
      <vt:lpstr>REGEXP_LIKE(string, RegExPtrn [,flags='sc'])</vt:lpstr>
      <vt:lpstr>PowerPoint Presentation</vt:lpstr>
      <vt:lpstr>PowerPoint Presentation</vt:lpstr>
      <vt:lpstr>REGEXP_REPLACE    ( string, RegExPtrn, withPattern      [, startPos = 1 [, ordinal = 0 [, flags = 'sc']]] )</vt:lpstr>
      <vt:lpstr>REGEXP_REPLACE    ( string, RegExPtrn, withPattern      [, startPos = 1 [, ordinal = 0 [, flags = 'sc']]] )</vt:lpstr>
      <vt:lpstr>REGEXP_REPLACE    ( string, RegExPtrn, withPattern      [, startPos = 1 [, ordinal = 0 [, flags = 'sc']]] )</vt:lpstr>
      <vt:lpstr>Flags revisited…</vt:lpstr>
      <vt:lpstr>Flags revisited…</vt:lpstr>
      <vt:lpstr>PowerPoint Presentation</vt:lpstr>
      <vt:lpstr>Closing Thoughts…</vt:lpstr>
      <vt:lpstr>Demo</vt:lpstr>
      <vt:lpstr>LIKE = forgiving; REGEXP_&lt;&gt; = strict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116</cp:revision>
  <dcterms:created xsi:type="dcterms:W3CDTF">2023-07-18T22:41:59Z</dcterms:created>
  <dcterms:modified xsi:type="dcterms:W3CDTF">2025-04-12T13:39:48Z</dcterms:modified>
</cp:coreProperties>
</file>